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328" r:id="rId7"/>
    <p:sldId id="329" r:id="rId8"/>
    <p:sldId id="261" r:id="rId9"/>
    <p:sldId id="262" r:id="rId10"/>
    <p:sldId id="330" r:id="rId11"/>
    <p:sldId id="263" r:id="rId12"/>
    <p:sldId id="264" r:id="rId13"/>
    <p:sldId id="331" r:id="rId14"/>
    <p:sldId id="265" r:id="rId15"/>
    <p:sldId id="266" r:id="rId16"/>
    <p:sldId id="325" r:id="rId17"/>
    <p:sldId id="326" r:id="rId18"/>
    <p:sldId id="270" r:id="rId19"/>
    <p:sldId id="268" r:id="rId20"/>
    <p:sldId id="327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7" r:id="rId32"/>
    <p:sldId id="281" r:id="rId33"/>
    <p:sldId id="282" r:id="rId34"/>
    <p:sldId id="283" r:id="rId35"/>
    <p:sldId id="284" r:id="rId36"/>
    <p:sldId id="285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38B97-E777-4E5B-B19A-BA15272F41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896F9-5CA1-4FB0-8814-3419035C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96F9-5CA1-4FB0-8814-3419035C58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4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6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9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3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5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5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1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7DB4EFB-7DED-41C8-A15F-BF07698BD58F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ABC91D7-4AB1-4A6C-80A8-322DB61F5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0"/>
            <a:ext cx="5917679" cy="2550877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Applications of Derivatives</a:t>
            </a:r>
            <a:endParaRPr lang="en-US" sz="5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5715000" cy="321183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733800" y="4724400"/>
            <a:ext cx="4876800" cy="1943033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/>
              <a:t>What is the maximum?</a:t>
            </a:r>
          </a:p>
          <a:p>
            <a:r>
              <a:rPr lang="en-US" sz="4800" dirty="0" smtClean="0"/>
              <a:t>44</a:t>
            </a:r>
          </a:p>
          <a:p>
            <a:r>
              <a:rPr lang="en-US" sz="4800" dirty="0" smtClean="0"/>
              <a:t>Where is the maximum?</a:t>
            </a:r>
          </a:p>
          <a:p>
            <a:r>
              <a:rPr lang="en-US" sz="4800" dirty="0" smtClean="0"/>
              <a:t>-2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39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Extremes Exist Where: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610600" cy="4267200"/>
          </a:xfrm>
        </p:spPr>
        <p:txBody>
          <a:bodyPr/>
          <a:lstStyle/>
          <a:p>
            <a:r>
              <a:rPr lang="en-US" sz="4800" b="1" i="1" dirty="0" smtClean="0"/>
              <a:t>f’ </a:t>
            </a:r>
            <a:r>
              <a:rPr lang="en-US" sz="4800" b="1" dirty="0" smtClean="0"/>
              <a:t>= 0 </a:t>
            </a:r>
            <a:r>
              <a:rPr lang="en-US" sz="3500" dirty="0" smtClean="0"/>
              <a:t>(horizontal tangent lines)</a:t>
            </a:r>
          </a:p>
          <a:p>
            <a:pPr marL="0" indent="0">
              <a:buNone/>
            </a:pPr>
            <a:endParaRPr lang="en-US" sz="3500" dirty="0" smtClean="0"/>
          </a:p>
          <a:p>
            <a:r>
              <a:rPr lang="en-US" sz="4800" b="1" i="1" dirty="0" smtClean="0"/>
              <a:t>f’ </a:t>
            </a:r>
            <a:r>
              <a:rPr lang="en-US" sz="4800" b="1" dirty="0" smtClean="0"/>
              <a:t>does not exist </a:t>
            </a:r>
            <a:r>
              <a:rPr lang="en-US" sz="3500" dirty="0" smtClean="0"/>
              <a:t>(corner, cusp, etc…)</a:t>
            </a:r>
          </a:p>
          <a:p>
            <a:r>
              <a:rPr lang="en-US" sz="4800" b="1" dirty="0" smtClean="0"/>
              <a:t>Endpoints of an interval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Critical Point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4419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 point at which </a:t>
            </a:r>
            <a:r>
              <a:rPr lang="en-US" sz="7200" i="1" dirty="0" smtClean="0"/>
              <a:t>f’=</a:t>
            </a:r>
            <a:r>
              <a:rPr lang="en-US" sz="7200" dirty="0" smtClean="0"/>
              <a:t>0 or </a:t>
            </a:r>
            <a:r>
              <a:rPr lang="en-US" sz="7200" i="1" dirty="0" smtClean="0"/>
              <a:t>f’ </a:t>
            </a:r>
            <a:r>
              <a:rPr lang="en-US" sz="7200" dirty="0" smtClean="0"/>
              <a:t>does not exist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Steps for finding extrema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4419600"/>
          </a:xfrm>
        </p:spPr>
        <p:txBody>
          <a:bodyPr>
            <a:normAutofit fontScale="92500"/>
          </a:bodyPr>
          <a:lstStyle/>
          <a:p>
            <a:pPr marL="1143000" indent="-1143000">
              <a:buAutoNum type="arabicPeriod"/>
            </a:pPr>
            <a:r>
              <a:rPr lang="en-US" sz="3500" dirty="0" smtClean="0"/>
              <a:t>Find derivative </a:t>
            </a:r>
          </a:p>
          <a:p>
            <a:pPr marL="1143000" indent="-1143000">
              <a:buAutoNum type="arabicPeriod"/>
            </a:pPr>
            <a:r>
              <a:rPr lang="en-US" sz="3500" dirty="0" smtClean="0"/>
              <a:t>Set =0 and solve</a:t>
            </a:r>
          </a:p>
          <a:p>
            <a:pPr marL="1143000" indent="-1143000">
              <a:buAutoNum type="arabicPeriod"/>
            </a:pPr>
            <a:r>
              <a:rPr lang="en-US" sz="3500" dirty="0" smtClean="0"/>
              <a:t>Find all zero’s (x-coordinates)</a:t>
            </a:r>
          </a:p>
          <a:p>
            <a:pPr marL="1143000" indent="-1143000">
              <a:buAutoNum type="arabicPeriod"/>
            </a:pPr>
            <a:r>
              <a:rPr lang="en-US" sz="3500" dirty="0" smtClean="0"/>
              <a:t>Find where derivative does note exist</a:t>
            </a:r>
          </a:p>
          <a:p>
            <a:pPr marL="1143000" indent="-1143000">
              <a:buAutoNum type="arabicPeriod"/>
            </a:pPr>
            <a:r>
              <a:rPr lang="en-US" sz="3500" dirty="0" smtClean="0"/>
              <a:t>Plug in </a:t>
            </a:r>
            <a:r>
              <a:rPr lang="en-US" sz="3500" i="1" dirty="0" smtClean="0"/>
              <a:t>x</a:t>
            </a:r>
            <a:r>
              <a:rPr lang="en-US" sz="3500" dirty="0" smtClean="0"/>
              <a:t> – coordinates (in order from least to greatest) into the original equation to find </a:t>
            </a:r>
            <a:r>
              <a:rPr lang="en-US" sz="3500" i="1" dirty="0" smtClean="0"/>
              <a:t>y</a:t>
            </a:r>
            <a:r>
              <a:rPr lang="en-US" sz="3500" dirty="0" smtClean="0"/>
              <a:t>-values. </a:t>
            </a:r>
          </a:p>
          <a:p>
            <a:pPr marL="1143000" indent="-1143000">
              <a:buAutoNum type="arabicPeriod"/>
            </a:pPr>
            <a:endParaRPr lang="en-US" sz="2500" dirty="0" smtClean="0"/>
          </a:p>
          <a:p>
            <a:pPr marL="1143000" indent="-1143000">
              <a:buAutoNum type="arabicPeriod"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360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763000" cy="3530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Pg. 184</a:t>
            </a:r>
          </a:p>
          <a:p>
            <a:pPr marL="109728" indent="0">
              <a:buNone/>
            </a:pPr>
            <a:r>
              <a:rPr lang="en-US" sz="7200" dirty="0" smtClean="0"/>
              <a:t>	1-29, odd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3530600"/>
          </a:xfrm>
        </p:spPr>
        <p:txBody>
          <a:bodyPr>
            <a:normAutofit/>
          </a:bodyPr>
          <a:lstStyle/>
          <a:p>
            <a:r>
              <a:rPr lang="en-US" sz="7500" dirty="0" smtClean="0"/>
              <a:t>Pg.185	</a:t>
            </a:r>
          </a:p>
          <a:p>
            <a:pPr marL="109728" indent="0">
              <a:buNone/>
            </a:pPr>
            <a:r>
              <a:rPr lang="en-US" sz="7100" dirty="0" smtClean="0"/>
              <a:t>	37-45, odd, 48, </a:t>
            </a:r>
            <a:r>
              <a:rPr lang="en-US" sz="7100" smtClean="0"/>
              <a:t>	49</a:t>
            </a:r>
            <a:endParaRPr lang="en-US" sz="7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Value Theorem Song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35306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If a function is continuous on a closed set a to b, and it’s also differentiable on the open set </a:t>
            </a:r>
            <a:r>
              <a:rPr lang="en-US" sz="3600" dirty="0" err="1" smtClean="0"/>
              <a:t>ab</a:t>
            </a:r>
            <a:r>
              <a:rPr lang="en-US" sz="3600" dirty="0" smtClean="0"/>
              <a:t>, you can always find a c inside such that </a:t>
            </a:r>
            <a:r>
              <a:rPr lang="en-US" sz="3600" i="1" dirty="0" smtClean="0"/>
              <a:t>f</a:t>
            </a:r>
            <a:r>
              <a:rPr lang="en-US" sz="3600" dirty="0" smtClean="0"/>
              <a:t> prime at point </a:t>
            </a:r>
            <a:r>
              <a:rPr lang="en-US" sz="3600" i="1" dirty="0" smtClean="0"/>
              <a:t>c</a:t>
            </a:r>
            <a:r>
              <a:rPr lang="en-US" sz="3600" dirty="0" smtClean="0"/>
              <a:t>, is equivalent to just the slope of the line from a to b.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1219200"/>
          </a:xfrm>
        </p:spPr>
        <p:txBody>
          <a:bodyPr/>
          <a:lstStyle/>
          <a:p>
            <a:r>
              <a:rPr lang="en-US" dirty="0" smtClean="0"/>
              <a:t>Why hypotheses </a:t>
            </a:r>
            <a:r>
              <a:rPr lang="en-US" dirty="0" smtClean="0"/>
              <a:t>matter (pg. 186 figure 4.11) </a:t>
            </a:r>
            <a:endParaRPr lang="en-US" dirty="0"/>
          </a:p>
        </p:txBody>
      </p:sp>
      <p:pic>
        <p:nvPicPr>
          <p:cNvPr id="5" name="Content Placeholder 4" descr="mvt hypothe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7848600" cy="4027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>
                <a:alpha val="30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the Mean Value Theorem mean?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267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instantaneous rate of change at some interior point must equal the average rate of change on the interval.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Rolle’s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441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was the first version of the Mean Value Theorem, proved by French mathematician Michel </a:t>
            </a:r>
            <a:r>
              <a:rPr lang="en-US" sz="3200" dirty="0" err="1" smtClean="0"/>
              <a:t>Rolle</a:t>
            </a:r>
            <a:r>
              <a:rPr lang="en-US" sz="3200" dirty="0" smtClean="0"/>
              <a:t>.  In it f(a)=f(b)=0 and was proven only for polynomials.  It proved that there must be a zero derivative somewhere between a and b if both of the function values are zero.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clues can a derivative give us about a graph?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209800"/>
            <a:ext cx="6345260" cy="3530600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Tell me your ideas.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How about the second derivative?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Rolle’s Theorem</a:t>
            </a:r>
            <a:endParaRPr lang="en-US" dirty="0"/>
          </a:p>
        </p:txBody>
      </p:sp>
      <p:pic>
        <p:nvPicPr>
          <p:cNvPr id="4" name="Content Placeholder 3" descr="rolle's theor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838199"/>
            <a:ext cx="4114800" cy="5931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3, page 187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41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a car accelerating from zero takes 8 seconds to go 352 feet, its average velocity for the 8-sec interval is 352/8=44 ft/sec, or 30 mph.  At some point during the acceleration, the theorem says, the speedometer must read exactly 30mph.  Does this stand to reason?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Increasing and Decreasing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343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Will someone please draw their idea of an increasing function and a decreasing function on the board?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500" dirty="0" smtClean="0"/>
              <a:t>Definitions</a:t>
            </a:r>
            <a:endParaRPr lang="en-US" sz="4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 f be a function defined on an interval I and let 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be any two points in I.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I if 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&lt; 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→ f(x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&lt; f(x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decreases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I if 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&lt; 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→ f(x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&gt; f(x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Corollary 1: Increasing and Decreasing Functions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1910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Let f be continuous on [</a:t>
            </a:r>
            <a:r>
              <a:rPr lang="en-US" sz="3500" dirty="0" err="1" smtClean="0"/>
              <a:t>a,b</a:t>
            </a:r>
            <a:r>
              <a:rPr lang="en-US" sz="3500" dirty="0" smtClean="0"/>
              <a:t>] and differentiable on (</a:t>
            </a:r>
            <a:r>
              <a:rPr lang="en-US" sz="3500" dirty="0" err="1" smtClean="0"/>
              <a:t>a,b</a:t>
            </a:r>
            <a:r>
              <a:rPr lang="en-US" sz="3500" dirty="0" smtClean="0"/>
              <a:t>).</a:t>
            </a:r>
          </a:p>
          <a:p>
            <a:endParaRPr lang="en-US" sz="3500" dirty="0" smtClean="0"/>
          </a:p>
          <a:p>
            <a:r>
              <a:rPr lang="en-US" sz="3500" dirty="0" smtClean="0"/>
              <a:t>1. If f’&gt;0 at each point of (</a:t>
            </a:r>
            <a:r>
              <a:rPr lang="en-US" sz="3500" dirty="0" err="1" smtClean="0"/>
              <a:t>a,b</a:t>
            </a:r>
            <a:r>
              <a:rPr lang="en-US" sz="3500" dirty="0" smtClean="0"/>
              <a:t>), then </a:t>
            </a:r>
          </a:p>
          <a:p>
            <a:pPr lvl="1"/>
            <a:r>
              <a:rPr lang="en-US" sz="3500" dirty="0" smtClean="0"/>
              <a:t>f increases on [</a:t>
            </a:r>
            <a:r>
              <a:rPr lang="en-US" sz="3500" dirty="0" err="1" smtClean="0"/>
              <a:t>a,b</a:t>
            </a:r>
            <a:r>
              <a:rPr lang="en-US" sz="3500" dirty="0" smtClean="0"/>
              <a:t>]</a:t>
            </a:r>
          </a:p>
          <a:p>
            <a:r>
              <a:rPr lang="en-US" sz="3500" dirty="0" smtClean="0"/>
              <a:t>2. If f’&lt;0 at each point of (</a:t>
            </a:r>
            <a:r>
              <a:rPr lang="en-US" sz="3500" dirty="0" err="1" smtClean="0"/>
              <a:t>a,b</a:t>
            </a:r>
            <a:r>
              <a:rPr lang="en-US" sz="3500" dirty="0" smtClean="0"/>
              <a:t>), then </a:t>
            </a:r>
          </a:p>
          <a:p>
            <a:pPr lvl="1"/>
            <a:r>
              <a:rPr lang="en-US" sz="3500" dirty="0" smtClean="0"/>
              <a:t>f decreases on [</a:t>
            </a:r>
            <a:r>
              <a:rPr lang="en-US" sz="3500" dirty="0" err="1" smtClean="0"/>
              <a:t>a,b</a:t>
            </a:r>
            <a:r>
              <a:rPr lang="en-US" sz="3500" dirty="0" smtClean="0"/>
              <a:t>]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Monotonic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4572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function that is always increasing on an interval or always decreasing on an interval is said to be monotonic there.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Corollary 2:  Functions with f’=0 are Constant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610600" cy="4572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If f’(x)=0 at each point of an interval I, then there is a constant C for which f(x)=C for all x in I</a:t>
            </a: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Proof of Corollary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80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If  f’(x)=0 for each point in the interval I:  Let’s think about any two points x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and x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where x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&lt; x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Since f is differentiable on [x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], it is continuous at every point as well.  Thus f satisfies the hypotheses of the Mean Value Theorem on [x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].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Therefore,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5970" y="2286000"/>
            <a:ext cx="7441418" cy="4216400"/>
          </a:xfrm>
        </p:spPr>
        <p:txBody>
          <a:bodyPr/>
          <a:lstStyle/>
          <a:p>
            <a:r>
              <a:rPr lang="en-US" sz="3500" dirty="0" smtClean="0"/>
              <a:t>There is a point c between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5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and x</a:t>
            </a:r>
            <a:r>
              <a:rPr lang="en-US" sz="35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for which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70178"/>
              </p:ext>
            </p:extLst>
          </p:nvPr>
        </p:nvGraphicFramePr>
        <p:xfrm>
          <a:off x="2133600" y="3429000"/>
          <a:ext cx="4267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371600" imgH="660240" progId="Equation.3">
                  <p:embed/>
                </p:oleObj>
              </mc:Choice>
              <mc:Fallback>
                <p:oleObj name="Equation" r:id="rId3" imgW="13716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42672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Corollary 3 Functions with the Same Derivative Differ by a Constant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8458200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If f’(x)=g’(x) at each point of an interval I, then there is a constant C such that f(x)=g(x)+C for all x in 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Global Extremes (or Absolute </a:t>
            </a:r>
            <a:r>
              <a:rPr lang="en-US" dirty="0" err="1" smtClean="0"/>
              <a:t>Extrema</a:t>
            </a:r>
            <a:r>
              <a:rPr lang="en-US" dirty="0" smtClean="0"/>
              <a:t> – plural of </a:t>
            </a:r>
            <a:r>
              <a:rPr lang="en-US" dirty="0" err="1" smtClean="0"/>
              <a:t>extremum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Allow me to show you examples on the board of:</a:t>
            </a:r>
          </a:p>
          <a:p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Absolute (global) Maximum</a:t>
            </a:r>
          </a:p>
          <a:p>
            <a:r>
              <a:rPr lang="en-US" sz="4400" dirty="0" smtClean="0"/>
              <a:t>Absolute (global) Minimum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Antiderivative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4343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function F(x) is the </a:t>
            </a:r>
            <a:r>
              <a:rPr lang="en-US" sz="4400" b="1" dirty="0" smtClean="0"/>
              <a:t>antiderivative </a:t>
            </a:r>
            <a:r>
              <a:rPr lang="en-US" sz="4400" dirty="0" smtClean="0"/>
              <a:t>of a function f(x) if F’(x)=f(x) for all x in the domain of f.  The process of finding an antiderivative is </a:t>
            </a:r>
            <a:r>
              <a:rPr lang="en-US" sz="4400" b="1" dirty="0" smtClean="0"/>
              <a:t>antidifferentiation.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7924800" cy="4343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Curriculum Module</a:t>
            </a:r>
          </a:p>
          <a:p>
            <a:r>
              <a:rPr lang="en-US" sz="4800" dirty="0" smtClean="0"/>
              <a:t>192(3-24 </a:t>
            </a:r>
            <a:r>
              <a:rPr lang="en-US" sz="4800" dirty="0" err="1" smtClean="0"/>
              <a:t>mult</a:t>
            </a:r>
            <a:r>
              <a:rPr lang="en-US" sz="4800" dirty="0" smtClean="0"/>
              <a:t> 3, 35, 36 39, 42 revisit with MVT and IVT, 43, 45) omit12</a:t>
            </a:r>
          </a:p>
          <a:p>
            <a:r>
              <a:rPr lang="en-US" sz="4800" dirty="0" smtClean="0"/>
              <a:t>(finish in class tomorrow)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Theorem 4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Derivative Test for Local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Extrema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I will sketch each part on the board as we go:</a:t>
            </a:r>
          </a:p>
          <a:p>
            <a:endParaRPr lang="en-US" sz="3000" dirty="0" smtClean="0"/>
          </a:p>
          <a:p>
            <a:r>
              <a:rPr lang="en-US" sz="3000" dirty="0" smtClean="0"/>
              <a:t>Think about this:  </a:t>
            </a:r>
          </a:p>
          <a:p>
            <a:r>
              <a:rPr lang="en-US" sz="3600" dirty="0" smtClean="0"/>
              <a:t>At a critical point c:</a:t>
            </a:r>
          </a:p>
          <a:p>
            <a:pPr lvl="1"/>
            <a:r>
              <a:rPr lang="en-US" sz="3600" dirty="0" smtClean="0"/>
              <a:t>If f’ changes sign from positive to negative at c (f’&gt;0 for x&lt;c and f’&lt;0 for x&gt;c), then</a:t>
            </a:r>
          </a:p>
          <a:p>
            <a:pPr lvl="1"/>
            <a:r>
              <a:rPr lang="en-US" sz="3600" dirty="0" smtClean="0"/>
              <a:t>f has a local maximum value at 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critical point c: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/>
          </a:p>
          <a:p>
            <a:pPr lvl="1"/>
            <a:r>
              <a:rPr lang="en-US" sz="4400" dirty="0" smtClean="0"/>
              <a:t>If f’ changes sign from negative to positive at c (f’&lt;0 for x&lt;c and f’&gt;0 for x&gt;c), then</a:t>
            </a:r>
          </a:p>
          <a:p>
            <a:pPr lvl="1"/>
            <a:r>
              <a:rPr lang="en-US" sz="4400" dirty="0" smtClean="0"/>
              <a:t>f has a local minimum value at 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critical point c: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If f’ does not change sign at c (f’ has the same sign on both sides of c), then f has no local extreme value at c.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left endpoint a: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4343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If f’&lt;0 (f’&gt;0) for x&gt;a, then f has a local maximum (minimum) value at a.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right endpoint b: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If f’&lt;0 (f’&gt;0) for x&lt;b, then f has a local minimum (maximum) value at b.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Concavity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Where have you heard of concavity before?</a:t>
            </a:r>
          </a:p>
          <a:p>
            <a:r>
              <a:rPr lang="en-US" sz="4000" dirty="0" smtClean="0"/>
              <a:t>How do you think we will define concavity on a graph?</a:t>
            </a:r>
          </a:p>
          <a:p>
            <a:r>
              <a:rPr lang="en-US" sz="4000" dirty="0" smtClean="0"/>
              <a:t>How do you think we can determine concavity using derivatives?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Definition:  Concavity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1534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sz="5000" dirty="0" smtClean="0"/>
              <a:t>The graph of a differentiable function y=f(x) is</a:t>
            </a:r>
          </a:p>
          <a:p>
            <a:pPr lvl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Concave up on an open interval I if y’ is increasing on I</a:t>
            </a:r>
          </a:p>
          <a:p>
            <a:pPr lvl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Concave down on an open interval I if y’ is decreasing on I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Change in y’ is what?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Concavity Test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343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graph of a twice-differentiable function y=f(x) is </a:t>
            </a:r>
          </a:p>
          <a:p>
            <a:pPr lvl="1"/>
            <a:r>
              <a:rPr lang="en-US" sz="4000" dirty="0" smtClean="0"/>
              <a:t>Concave up on any interval where y”&gt;0</a:t>
            </a:r>
          </a:p>
          <a:p>
            <a:pPr lvl="1"/>
            <a:r>
              <a:rPr lang="en-US" sz="4000" dirty="0" smtClean="0"/>
              <a:t>Concave down on any interval where y”&lt;0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Domain Makes a Difference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5306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Closed Interval</a:t>
            </a:r>
          </a:p>
          <a:p>
            <a:pPr lvl="1"/>
            <a:r>
              <a:rPr lang="en-US" sz="3800" dirty="0" smtClean="0"/>
              <a:t>Can have extremes at endpoints</a:t>
            </a:r>
          </a:p>
          <a:p>
            <a:r>
              <a:rPr lang="en-US" sz="3800" b="1" dirty="0" smtClean="0"/>
              <a:t>Open Interval</a:t>
            </a:r>
          </a:p>
          <a:p>
            <a:pPr lvl="1"/>
            <a:r>
              <a:rPr lang="en-US" sz="3800" dirty="0" smtClean="0"/>
              <a:t>Cannot have extremes at endpoints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Point of Inflection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72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point where the graph of a function has a tangent line and where the concavity changes is a </a:t>
            </a:r>
            <a:r>
              <a:rPr lang="en-US" sz="4800" b="1" dirty="0" smtClean="0"/>
              <a:t>point of inflection.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Second Derivative Test for Local </a:t>
            </a:r>
            <a:r>
              <a:rPr lang="en-US" dirty="0" err="1" smtClean="0"/>
              <a:t>Extrema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If f’(c)=0 and f”(c)&lt;0, then f has a local maximum at x=c</a:t>
            </a:r>
          </a:p>
          <a:p>
            <a:r>
              <a:rPr lang="en-US" sz="4400" dirty="0" smtClean="0"/>
              <a:t>If f’(c)=0 and f”(c)&gt;0, then f has a local minimum at x=c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Recall (motion)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534400" cy="464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s(t) is the position function</a:t>
            </a:r>
          </a:p>
          <a:p>
            <a:r>
              <a:rPr lang="en-US" sz="4400" dirty="0" smtClean="0"/>
              <a:t>s’(t)=v(t) is the velocity function</a:t>
            </a:r>
          </a:p>
          <a:p>
            <a:r>
              <a:rPr lang="en-US" sz="4400" dirty="0" smtClean="0"/>
              <a:t>s”(t)=v’(t)=a(t) is the acceleration function</a:t>
            </a:r>
          </a:p>
          <a:p>
            <a:endParaRPr lang="en-US" sz="4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480058"/>
              </p:ext>
            </p:extLst>
          </p:nvPr>
        </p:nvGraphicFramePr>
        <p:xfrm>
          <a:off x="4388350" y="3733800"/>
          <a:ext cx="282129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3" imgW="825480" imgH="253800" progId="Equation.3">
                  <p:embed/>
                </p:oleObj>
              </mc:Choice>
              <mc:Fallback>
                <p:oleObj name="Equation" r:id="rId3" imgW="8254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350" y="3733800"/>
                        <a:ext cx="2821292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Applications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84582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Recall that marginal cost is the rate of change of cost with respect to production level.</a:t>
            </a:r>
          </a:p>
          <a:p>
            <a:r>
              <a:rPr lang="en-US" sz="2800" dirty="0" smtClean="0"/>
              <a:t>On a cost curve, a point of inflection separates an interval of decreasing marginal cost from an interval of increasing marginal cost.  (Marginal cost is the derivative/slope/rate of change of cost with change in production level)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Logistic Curve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7924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Sometimes called a Life Cycle Curve</a:t>
            </a:r>
          </a:p>
          <a:p>
            <a:r>
              <a:rPr lang="en-US" sz="3600" dirty="0" smtClean="0"/>
              <a:t>–noun Mathematics. a curve, shaped like a letter S, defined as an exponential function and used to model various forms of growth (from Dictionary.com)</a:t>
            </a:r>
          </a:p>
          <a:p>
            <a:r>
              <a:rPr lang="en-US" sz="3600" dirty="0" smtClean="0"/>
              <a:t>Shown on page 199 fig 4.25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look together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495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At page 201 Example 8</a:t>
            </a:r>
          </a:p>
          <a:p>
            <a:r>
              <a:rPr lang="en-US" sz="4800" dirty="0" smtClean="0"/>
              <a:t>Take note of the intervals and the sign chart</a:t>
            </a:r>
          </a:p>
          <a:p>
            <a:r>
              <a:rPr lang="en-US" sz="4800" dirty="0" smtClean="0"/>
              <a:t>Let’s also look at page 202 diagram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267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203(1-29, odd)</a:t>
            </a:r>
          </a:p>
          <a:p>
            <a:r>
              <a:rPr lang="en-US" sz="6600" dirty="0" smtClean="0"/>
              <a:t>Omit 11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153400" cy="4343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205(37,40,42-46,48)</a:t>
            </a:r>
          </a:p>
          <a:p>
            <a:r>
              <a:rPr lang="en-US" sz="5400" dirty="0" smtClean="0"/>
              <a:t>4.1-4.3 Quiz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Modeling and Optimization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sz="3600" dirty="0" err="1" smtClean="0"/>
              <a:t>Model:a</a:t>
            </a:r>
            <a:r>
              <a:rPr lang="en-US" sz="3600" dirty="0" smtClean="0"/>
              <a:t> simplified representation of a system or phenomenon, as in the sciences or economics, with any hypotheses required to describe the system or explain the phenomenon, often mathematically.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and Optimization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Optimization:1. the fact of optimizing; making the best of anything. 2. the condition of being optimized. 3. Mathematics. a mathematical technique for finding a maximum or minimum value of a function of several variables subject to a set of constraints, as linear programming or systems analysis.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Extreme Value Theorem (KNOW)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5970" y="2286000"/>
            <a:ext cx="7820830" cy="4038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If </a:t>
            </a:r>
            <a:r>
              <a:rPr lang="en-US" sz="4000" i="1" dirty="0" smtClean="0"/>
              <a:t>f</a:t>
            </a:r>
            <a:r>
              <a:rPr lang="en-US" sz="4000" dirty="0" smtClean="0"/>
              <a:t> is continuous on a closed interval [</a:t>
            </a:r>
            <a:r>
              <a:rPr lang="en-US" sz="4000" dirty="0" err="1" smtClean="0"/>
              <a:t>a,b</a:t>
            </a:r>
            <a:r>
              <a:rPr lang="en-US" sz="4000" dirty="0" smtClean="0"/>
              <a:t>], then </a:t>
            </a:r>
            <a:r>
              <a:rPr lang="en-US" sz="4000" i="1" dirty="0" smtClean="0"/>
              <a:t>f</a:t>
            </a:r>
            <a:r>
              <a:rPr lang="en-US" sz="4000" dirty="0" smtClean="0"/>
              <a:t> has both a maximum value and a minimum value on the interval.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Modeling and Optimization Strategy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001000" cy="4343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Understand the Problem</a:t>
            </a:r>
          </a:p>
          <a:p>
            <a:pPr lvl="1"/>
            <a:r>
              <a:rPr lang="en-US" sz="4800" dirty="0" smtClean="0"/>
              <a:t>Read carefully</a:t>
            </a:r>
          </a:p>
          <a:p>
            <a:pPr lvl="1"/>
            <a:r>
              <a:rPr lang="en-US" sz="4800" dirty="0" smtClean="0"/>
              <a:t>Determine what you have, what is needed, and what is irrelevant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84000" r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Strategy step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Develop a Mathematical Model of the Problem</a:t>
            </a:r>
          </a:p>
          <a:p>
            <a:pPr lvl="1"/>
            <a:r>
              <a:rPr lang="en-US" sz="2800" dirty="0" smtClean="0"/>
              <a:t>Draw pictures</a:t>
            </a:r>
          </a:p>
          <a:p>
            <a:pPr lvl="1"/>
            <a:r>
              <a:rPr lang="en-US" sz="2800" dirty="0" smtClean="0"/>
              <a:t>Label parts important to the problem</a:t>
            </a:r>
          </a:p>
          <a:p>
            <a:pPr lvl="1"/>
            <a:r>
              <a:rPr lang="en-US" sz="2800" dirty="0" smtClean="0"/>
              <a:t>Introduce a variable to represent the quantity to be maximized or minimized (define variable on paper)</a:t>
            </a:r>
          </a:p>
          <a:p>
            <a:pPr lvl="1"/>
            <a:r>
              <a:rPr lang="en-US" sz="2800" dirty="0" smtClean="0"/>
              <a:t>Write a function using the variable whose extreme value gives the information sought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Strategy step 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001000" cy="4343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Graph the function</a:t>
            </a:r>
          </a:p>
          <a:p>
            <a:pPr lvl="1"/>
            <a:r>
              <a:rPr lang="en-US" sz="4800" dirty="0" smtClean="0"/>
              <a:t>Examine the domain</a:t>
            </a:r>
          </a:p>
          <a:p>
            <a:pPr lvl="1"/>
            <a:r>
              <a:rPr lang="en-US" sz="4800" dirty="0" smtClean="0"/>
              <a:t>Determine what values of the variable make sense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Strategy step 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382000" cy="4343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Identify the Critical Points and Endpoints</a:t>
            </a:r>
          </a:p>
          <a:p>
            <a:pPr lvl="1"/>
            <a:r>
              <a:rPr lang="en-US" sz="4400" dirty="0" smtClean="0"/>
              <a:t>Find where the derivative is zero</a:t>
            </a:r>
          </a:p>
          <a:p>
            <a:pPr lvl="1"/>
            <a:r>
              <a:rPr lang="en-US" sz="4400" dirty="0" smtClean="0"/>
              <a:t>Find where the derivative fails to exist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Strategy step 5 &amp; 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Solve the Mathematical Model</a:t>
            </a:r>
          </a:p>
          <a:p>
            <a:pPr lvl="1"/>
            <a:r>
              <a:rPr lang="en-US" sz="3600" dirty="0" smtClean="0"/>
              <a:t>If possible, support or confirm your results with another method</a:t>
            </a:r>
          </a:p>
          <a:p>
            <a:r>
              <a:rPr lang="en-US" sz="3600" dirty="0" smtClean="0"/>
              <a:t>Interpret the Solution</a:t>
            </a:r>
          </a:p>
          <a:p>
            <a:pPr lvl="1"/>
            <a:r>
              <a:rPr lang="en-US" sz="3600" dirty="0" smtClean="0"/>
              <a:t>Translate your mathematical result into the problem setting (give it units or context)</a:t>
            </a:r>
          </a:p>
          <a:p>
            <a:pPr lvl="1"/>
            <a:r>
              <a:rPr lang="en-US" sz="3600" dirty="0" smtClean="0"/>
              <a:t>Decide if the result makes sense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Applications:  Marginal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Because differentiable functions are locally linear, we can use the </a:t>
            </a:r>
            <a:r>
              <a:rPr lang="en-US" sz="3600" dirty="0" err="1" smtClean="0"/>
              <a:t>marginals</a:t>
            </a:r>
            <a:r>
              <a:rPr lang="en-US" sz="3600" dirty="0" smtClean="0"/>
              <a:t> to approximate the extra revenue, cost, or profit resulting from selling or producing one more item.  Using these approximations is referred to as </a:t>
            </a:r>
            <a:r>
              <a:rPr lang="en-US" sz="3600" b="1" dirty="0" smtClean="0"/>
              <a:t>marginal analysis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Maximum Profit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1534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Maximum profit (if any) occurs at a production level at which marginal revenue equals marginal cost. (This has an easy/interesting proof on page 211)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Minimizing Average cost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42672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The production level (if any) at which average cost is smallest is a level at which the average cost equals the marginal cost. (Let’s see this proof p.212)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Note to self:  We had better work on some of these together!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001000" cy="4191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Homework:</a:t>
            </a:r>
          </a:p>
          <a:p>
            <a:r>
              <a:rPr lang="en-US" sz="6000" dirty="0" smtClean="0"/>
              <a:t>214(1,5,8,9,12,17)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84000" r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Work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sz="4800" dirty="0" smtClean="0"/>
              <a:t>215(19, 20, 26, 31, 35)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970" y="927098"/>
            <a:ext cx="7439830" cy="7098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Extreme Value Theorem-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6005038" cy="40386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791200" y="3276600"/>
            <a:ext cx="3124200" cy="2514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Max @</a:t>
            </a:r>
          </a:p>
          <a:p>
            <a:r>
              <a:rPr lang="en-US" sz="4000" dirty="0" smtClean="0"/>
              <a:t>Min @</a:t>
            </a:r>
          </a:p>
        </p:txBody>
      </p:sp>
    </p:spTree>
    <p:extLst>
      <p:ext uri="{BB962C8B-B14F-4D97-AF65-F5344CB8AC3E}">
        <p14:creationId xmlns:p14="http://schemas.microsoft.com/office/powerpoint/2010/main" val="1949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Work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489200"/>
            <a:ext cx="7517618" cy="3835400"/>
          </a:xfrm>
        </p:spPr>
        <p:txBody>
          <a:bodyPr/>
          <a:lstStyle/>
          <a:p>
            <a:endParaRPr lang="en-US" dirty="0" smtClean="0"/>
          </a:p>
          <a:p>
            <a:r>
              <a:rPr lang="en-US" sz="6600" dirty="0" smtClean="0"/>
              <a:t>217(36,38,40,41)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Brief Review:  Linearization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343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Recall:  a linearization just used the point-slope equation of a line  y-y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=m(x-x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) in the form L(x)=f(a)+f’(a)(x-a) where the x=a</a:t>
            </a:r>
            <a:r>
              <a:rPr lang="en-US" sz="4400" baseline="-25000" dirty="0" smtClean="0"/>
              <a:t>1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114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229(5, 6, 8, 14)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Related Rates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3058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Any equation involving two or more variables that are differentiable functions of time can be used to find an equation that relates their corresponding rates.  </a:t>
            </a:r>
          </a:p>
          <a:p>
            <a:r>
              <a:rPr lang="en-US" sz="3600" dirty="0" smtClean="0"/>
              <a:t>Can you think of any examples of this?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Solving Strategy Step 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01000" cy="4267200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Draw picture and name the variables and constants</a:t>
            </a:r>
          </a:p>
          <a:p>
            <a:pPr lvl="1"/>
            <a:r>
              <a:rPr lang="en-US" sz="4400" dirty="0" smtClean="0"/>
              <a:t>Use t for time</a:t>
            </a:r>
          </a:p>
          <a:p>
            <a:pPr lvl="1"/>
            <a:r>
              <a:rPr lang="en-US" sz="4400" dirty="0" smtClean="0"/>
              <a:t>Assume that all variables are differentiable functions of 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Write down the numerical information</a:t>
            </a:r>
          </a:p>
          <a:p>
            <a:pPr lvl="1"/>
            <a:r>
              <a:rPr lang="en-US" sz="5400" dirty="0" smtClean="0"/>
              <a:t>In terms of symbols you have chosen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077200" cy="4343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Write down what you are asked to find</a:t>
            </a:r>
          </a:p>
          <a:p>
            <a:pPr lvl="1"/>
            <a:r>
              <a:rPr lang="en-US" sz="5400" dirty="0" smtClean="0"/>
              <a:t>Usually rate expressed as a derivative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4419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Write an equation that relates the variables</a:t>
            </a:r>
          </a:p>
          <a:p>
            <a:pPr lvl="1"/>
            <a:r>
              <a:rPr lang="en-US" sz="3600" dirty="0" smtClean="0"/>
              <a:t>You may have to combine two or more equations to get a single equation that relates the variable whose rate you want to the variables whose rates you know.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0"/>
            <a:ext cx="7696200" cy="41910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Differentiate with respect to t</a:t>
            </a:r>
          </a:p>
          <a:p>
            <a:pPr lvl="1"/>
            <a:r>
              <a:rPr lang="en-US" sz="4400" dirty="0" smtClean="0"/>
              <a:t>Then express the rate you want in terms of the rate and variables whose values you know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648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Evaluate</a:t>
            </a:r>
          </a:p>
          <a:p>
            <a:pPr lvl="1"/>
            <a:r>
              <a:rPr lang="en-US" sz="5400" dirty="0" smtClean="0"/>
              <a:t>Use known values to find the unknown rate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970" y="927098"/>
            <a:ext cx="7439830" cy="7098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Extreme Value Theorem- Examples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791200" y="3276600"/>
            <a:ext cx="3124200" cy="2514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Max @</a:t>
            </a:r>
          </a:p>
          <a:p>
            <a:r>
              <a:rPr lang="en-US" sz="4000" dirty="0" smtClean="0"/>
              <a:t>Min @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87490"/>
            <a:ext cx="5067300" cy="40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9070" y="2133600"/>
            <a:ext cx="7857730" cy="4419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237 (3,6,9,12,13,15)</a:t>
            </a:r>
          </a:p>
          <a:p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Day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7848600" cy="4267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238(18, 21, 22, 24, 27)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239(30, 33</a:t>
            </a:r>
            <a:r>
              <a:rPr lang="en-US" sz="6000" smtClean="0"/>
              <a:t>, 36)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489200"/>
            <a:ext cx="7670018" cy="353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242(23, 32, 35-39, 56, 58, 67</a:t>
            </a:r>
            <a:r>
              <a:rPr lang="en-US" sz="4800" dirty="0"/>
              <a:t>)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(relative) Extreme Values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89200"/>
            <a:ext cx="8458200" cy="353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Local (relative) Maximum</a:t>
            </a:r>
          </a:p>
          <a:p>
            <a:r>
              <a:rPr lang="en-US" sz="4800" dirty="0" smtClean="0"/>
              <a:t>Local (relative) Minimum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for you!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489200"/>
            <a:ext cx="8279618" cy="35306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What is the maximum?</a:t>
            </a:r>
          </a:p>
          <a:p>
            <a:r>
              <a:rPr lang="en-US" sz="4800" dirty="0" smtClean="0"/>
              <a:t>Y-coordinate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Where is the maximum?</a:t>
            </a:r>
          </a:p>
          <a:p>
            <a:r>
              <a:rPr lang="en-US" sz="4800" dirty="0" smtClean="0"/>
              <a:t>X-coordinate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904</TotalTime>
  <Words>2063</Words>
  <Application>Microsoft Office PowerPoint</Application>
  <PresentationFormat>On-screen Show (4:3)</PresentationFormat>
  <Paragraphs>231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Equation</vt:lpstr>
      <vt:lpstr>Applications of Derivatives</vt:lpstr>
      <vt:lpstr>What clues can a derivative give us about a graph?</vt:lpstr>
      <vt:lpstr>Global Extremes (or Absolute Extrema – plural of extremum)</vt:lpstr>
      <vt:lpstr>Domain Makes a Difference</vt:lpstr>
      <vt:lpstr>Extreme Value Theorem (KNOW)</vt:lpstr>
      <vt:lpstr>Extreme Value Theorem- Examples</vt:lpstr>
      <vt:lpstr>Extreme Value Theorem- Examples</vt:lpstr>
      <vt:lpstr>Local (relative) Extreme Values</vt:lpstr>
      <vt:lpstr>Questions for you!</vt:lpstr>
      <vt:lpstr>Example</vt:lpstr>
      <vt:lpstr>Extremes Exist Where:</vt:lpstr>
      <vt:lpstr>Critical Point</vt:lpstr>
      <vt:lpstr>Steps for finding extrema</vt:lpstr>
      <vt:lpstr>Homework</vt:lpstr>
      <vt:lpstr>Work Day</vt:lpstr>
      <vt:lpstr>Mean Value Theorem Song </vt:lpstr>
      <vt:lpstr>Why hypotheses matter (pg. 186 figure 4.11) </vt:lpstr>
      <vt:lpstr>What does the Mean Value Theorem mean?</vt:lpstr>
      <vt:lpstr>Rolle’s Theorem</vt:lpstr>
      <vt:lpstr>Rolle’s Theorem</vt:lpstr>
      <vt:lpstr>Example 3, page 187</vt:lpstr>
      <vt:lpstr>Increasing and Decreasing</vt:lpstr>
      <vt:lpstr>Definitions</vt:lpstr>
      <vt:lpstr>Corollary 1: Increasing and Decreasing Functions</vt:lpstr>
      <vt:lpstr>Monotonic</vt:lpstr>
      <vt:lpstr>Corollary 2:  Functions with f’=0 are Constant </vt:lpstr>
      <vt:lpstr>Proof of Corollary 2</vt:lpstr>
      <vt:lpstr>Therefore, </vt:lpstr>
      <vt:lpstr>Corollary 3 Functions with the Same Derivative Differ by a Constant</vt:lpstr>
      <vt:lpstr>Antiderivative</vt:lpstr>
      <vt:lpstr>Assignment</vt:lpstr>
      <vt:lpstr>Theorem 4 First Derivative Test for Local Extrema</vt:lpstr>
      <vt:lpstr>At a critical point c:</vt:lpstr>
      <vt:lpstr>At a critical point c:</vt:lpstr>
      <vt:lpstr>At a left endpoint a:</vt:lpstr>
      <vt:lpstr>At a right endpoint b:</vt:lpstr>
      <vt:lpstr>Concavity</vt:lpstr>
      <vt:lpstr>Definition:  Concavity</vt:lpstr>
      <vt:lpstr>Concavity Test</vt:lpstr>
      <vt:lpstr>Point of Inflection</vt:lpstr>
      <vt:lpstr>Second Derivative Test for Local Extrema</vt:lpstr>
      <vt:lpstr>Recall (motion) </vt:lpstr>
      <vt:lpstr>Economic Applications</vt:lpstr>
      <vt:lpstr>Logistic Curve</vt:lpstr>
      <vt:lpstr>Let’s look together</vt:lpstr>
      <vt:lpstr>Homework</vt:lpstr>
      <vt:lpstr>Work Day</vt:lpstr>
      <vt:lpstr>Modeling and Optimization</vt:lpstr>
      <vt:lpstr>Modeling and Optimization</vt:lpstr>
      <vt:lpstr>Modeling and Optimization Strategy</vt:lpstr>
      <vt:lpstr>Strategy step 2</vt:lpstr>
      <vt:lpstr>Strategy step 3</vt:lpstr>
      <vt:lpstr>Strategy step 4</vt:lpstr>
      <vt:lpstr>Strategy step 5 &amp; 6</vt:lpstr>
      <vt:lpstr>Applications:  Marginal Analysis</vt:lpstr>
      <vt:lpstr>Maximum Profit</vt:lpstr>
      <vt:lpstr>Minimizing Average cost </vt:lpstr>
      <vt:lpstr>Note to self:  We had better work on some of these together!  </vt:lpstr>
      <vt:lpstr>Work Day</vt:lpstr>
      <vt:lpstr>Work Day</vt:lpstr>
      <vt:lpstr>Brief Review:  Linearization</vt:lpstr>
      <vt:lpstr>Homework</vt:lpstr>
      <vt:lpstr>Related Rates</vt:lpstr>
      <vt:lpstr>Problem Solving Strategy Step 1</vt:lpstr>
      <vt:lpstr>Step 2</vt:lpstr>
      <vt:lpstr>Step 3</vt:lpstr>
      <vt:lpstr>Step 4</vt:lpstr>
      <vt:lpstr>Step 5</vt:lpstr>
      <vt:lpstr>Step 6</vt:lpstr>
      <vt:lpstr>Homework</vt:lpstr>
      <vt:lpstr>Work Day </vt:lpstr>
      <vt:lpstr>Work Day</vt:lpstr>
      <vt:lpstr>Work Day</vt:lpstr>
    </vt:vector>
  </TitlesOfParts>
  <Company>Memphis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Derivatives</dc:title>
  <dc:creator>Staff</dc:creator>
  <cp:lastModifiedBy>Sarah Grewe</cp:lastModifiedBy>
  <cp:revision>74</cp:revision>
  <dcterms:created xsi:type="dcterms:W3CDTF">2008-10-27T18:38:09Z</dcterms:created>
  <dcterms:modified xsi:type="dcterms:W3CDTF">2018-02-01T12:07:31Z</dcterms:modified>
</cp:coreProperties>
</file>