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6"/>
  </p:handoutMasterIdLst>
  <p:sldIdLst>
    <p:sldId id="28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8" r:id="rId13"/>
    <p:sldId id="271" r:id="rId14"/>
    <p:sldId id="272" r:id="rId15"/>
    <p:sldId id="273" r:id="rId16"/>
    <p:sldId id="274" r:id="rId17"/>
    <p:sldId id="275" r:id="rId18"/>
    <p:sldId id="276" r:id="rId19"/>
    <p:sldId id="288" r:id="rId20"/>
    <p:sldId id="277" r:id="rId21"/>
    <p:sldId id="278" r:id="rId22"/>
    <p:sldId id="279" r:id="rId23"/>
    <p:sldId id="282" r:id="rId24"/>
    <p:sldId id="287" r:id="rId25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8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E4C10-A8AA-4407-974A-8140A4352AA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3578A-7359-418B-A05F-E470F8D31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2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5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20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160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5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2442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01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98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5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8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1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0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9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6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0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7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69BBA8B-0737-43D2-8019-5DF680DCBDC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ADE2A6-AA18-4E78-B59B-97B8EA415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85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-1371600"/>
            <a:ext cx="7696200" cy="3581400"/>
          </a:xfrm>
        </p:spPr>
        <p:txBody>
          <a:bodyPr/>
          <a:lstStyle/>
          <a:p>
            <a:r>
              <a:rPr lang="en-US" dirty="0" smtClean="0"/>
              <a:t>Chapter 6 PowerPoint	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Calculus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me show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Page 313 #42</a:t>
            </a:r>
            <a:endParaRPr lang="en-US" sz="8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-76200"/>
            <a:ext cx="6554867" cy="1524000"/>
          </a:xfrm>
        </p:spPr>
        <p:txBody>
          <a:bodyPr/>
          <a:lstStyle/>
          <a:p>
            <a:r>
              <a:rPr lang="en-US" dirty="0" smtClean="0"/>
              <a:t>Integration by Substitution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47244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You are already experts at this.  Remember that substituting may change the integration limits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9867" cy="1524000"/>
          </a:xfrm>
        </p:spPr>
        <p:txBody>
          <a:bodyPr/>
          <a:lstStyle/>
          <a:p>
            <a:r>
              <a:rPr lang="en-US" dirty="0" smtClean="0"/>
              <a:t>Separable Differential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The key point here is to remember to </a:t>
            </a:r>
            <a:r>
              <a:rPr lang="en-US" sz="6000" i="1" dirty="0" smtClean="0">
                <a:solidFill>
                  <a:schemeClr val="tx1"/>
                </a:solidFill>
              </a:rPr>
              <a:t>separate the variables </a:t>
            </a:r>
            <a:r>
              <a:rPr lang="en-US" sz="6000" dirty="0" smtClean="0">
                <a:solidFill>
                  <a:schemeClr val="tx1"/>
                </a:solidFill>
              </a:rPr>
              <a:t>before you take the </a:t>
            </a:r>
            <a:r>
              <a:rPr lang="en-US" sz="6000" dirty="0" err="1" smtClean="0">
                <a:solidFill>
                  <a:schemeClr val="tx1"/>
                </a:solidFill>
              </a:rPr>
              <a:t>antiderivatives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560" y="0"/>
            <a:ext cx="7835590" cy="1524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Exponential Growth and Decay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14706"/>
            <a:ext cx="8545550" cy="427649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Let’s think about a quantity, y, that increases or decreases at a rate proportional to the amount present: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866103"/>
              </p:ext>
            </p:extLst>
          </p:nvPr>
        </p:nvGraphicFramePr>
        <p:xfrm>
          <a:off x="3276600" y="4419600"/>
          <a:ext cx="2716765" cy="2199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3" imgW="520560" imgH="393480" progId="Equation.3">
                  <p:embed/>
                </p:oleObj>
              </mc:Choice>
              <mc:Fallback>
                <p:oleObj name="Equation" r:id="rId3" imgW="520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19600"/>
                        <a:ext cx="2716765" cy="219928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427"/>
            <a:ext cx="8533646" cy="1524000"/>
          </a:xfrm>
        </p:spPr>
        <p:txBody>
          <a:bodyPr/>
          <a:lstStyle/>
          <a:p>
            <a:r>
              <a:rPr lang="en-US" dirty="0" smtClean="0"/>
              <a:t>Initial condition:  y=y</a:t>
            </a:r>
            <a:r>
              <a:rPr lang="en-US" baseline="-25000" dirty="0" smtClean="0"/>
              <a:t>0</a:t>
            </a:r>
            <a:r>
              <a:rPr lang="en-US" dirty="0" smtClean="0"/>
              <a:t> when t=0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014424"/>
              </p:ext>
            </p:extLst>
          </p:nvPr>
        </p:nvGraphicFramePr>
        <p:xfrm>
          <a:off x="457200" y="1224422"/>
          <a:ext cx="2057400" cy="5368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3" imgW="812520" imgH="2120760" progId="Equation.3">
                  <p:embed/>
                </p:oleObj>
              </mc:Choice>
              <mc:Fallback>
                <p:oleObj name="Equation" r:id="rId3" imgW="812520" imgH="212076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24422"/>
                        <a:ext cx="2057400" cy="53685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34116" y="2049114"/>
            <a:ext cx="594201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dirty="0" smtClean="0"/>
              <a:t>Let A=±</a:t>
            </a:r>
            <a:r>
              <a:rPr lang="en-US" sz="8500" dirty="0" err="1" smtClean="0"/>
              <a:t>e</a:t>
            </a:r>
            <a:r>
              <a:rPr lang="en-US" sz="8500" baseline="30000" dirty="0" err="1" smtClean="0"/>
              <a:t>c</a:t>
            </a:r>
            <a:endParaRPr lang="en-US" sz="8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981200" y="4419600"/>
                <a:ext cx="6554867" cy="1524000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5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85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8500" i="1" dirty="0" err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8500" b="0" i="1" dirty="0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8500" i="1" baseline="30000" dirty="0" err="1" smtClean="0">
                          <a:latin typeface="Cambria Math" panose="02040503050406030204" pitchFamily="18" charset="0"/>
                        </a:rPr>
                        <m:t>𝑘𝑡</m:t>
                      </m:r>
                    </m:oMath>
                  </m:oMathPara>
                </a14:m>
                <a:endParaRPr lang="en-US" sz="85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81200" y="4419600"/>
                <a:ext cx="6554867" cy="15240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Does this formula look familiar?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304800"/>
            <a:ext cx="6554867" cy="1524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Law of Exponential Change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382000" cy="487680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If y changes at a rate proportional to the amount present and y=y</a:t>
            </a:r>
            <a:r>
              <a:rPr lang="en-US" sz="4400" baseline="-25000" dirty="0" smtClean="0">
                <a:solidFill>
                  <a:schemeClr val="tx1"/>
                </a:solidFill>
              </a:rPr>
              <a:t>0</a:t>
            </a:r>
            <a:r>
              <a:rPr lang="en-US" sz="4400" dirty="0" smtClean="0">
                <a:solidFill>
                  <a:schemeClr val="tx1"/>
                </a:solidFill>
              </a:rPr>
              <a:t> when t=0 then 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y=y</a:t>
            </a:r>
            <a:r>
              <a:rPr lang="en-US" sz="4400" baseline="-25000" dirty="0" smtClean="0">
                <a:solidFill>
                  <a:schemeClr val="tx1"/>
                </a:solidFill>
              </a:rPr>
              <a:t>0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e</a:t>
            </a:r>
            <a:r>
              <a:rPr lang="en-US" sz="4400" baseline="30000" dirty="0" err="1" smtClean="0">
                <a:solidFill>
                  <a:schemeClr val="tx1"/>
                </a:solidFill>
              </a:rPr>
              <a:t>kt</a:t>
            </a:r>
            <a:endParaRPr lang="en-US" sz="4400" baseline="30000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where k&gt;0 represents growth and k&lt;0 represents decay.  k= constant rate.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6554867" cy="1524000"/>
          </a:xfrm>
        </p:spPr>
        <p:txBody>
          <a:bodyPr/>
          <a:lstStyle/>
          <a:p>
            <a:r>
              <a:rPr lang="en-US" dirty="0" smtClean="0"/>
              <a:t>Compound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839200" cy="5181600"/>
          </a:xfrm>
        </p:spPr>
        <p:txBody>
          <a:bodyPr>
            <a:normAutofit/>
          </a:bodyPr>
          <a:lstStyle/>
          <a:p>
            <a:r>
              <a:rPr lang="en-US" sz="4500" dirty="0" smtClean="0">
                <a:solidFill>
                  <a:schemeClr val="tx1"/>
                </a:solidFill>
              </a:rPr>
              <a:t>For discrete time periods</a:t>
            </a:r>
          </a:p>
          <a:p>
            <a:endParaRPr lang="en-US" sz="4500" dirty="0" smtClean="0">
              <a:solidFill>
                <a:schemeClr val="tx1"/>
              </a:solidFill>
            </a:endParaRPr>
          </a:p>
          <a:p>
            <a:r>
              <a:rPr lang="en-US" sz="4500" dirty="0" smtClean="0">
                <a:solidFill>
                  <a:schemeClr val="tx1"/>
                </a:solidFill>
              </a:rPr>
              <a:t>For continuous compounding</a:t>
            </a:r>
          </a:p>
          <a:p>
            <a:endParaRPr lang="en-US" sz="45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499337"/>
              </p:ext>
            </p:extLst>
          </p:nvPr>
        </p:nvGraphicFramePr>
        <p:xfrm>
          <a:off x="1981200" y="2122449"/>
          <a:ext cx="54102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Equation" r:id="rId3" imgW="1054080" imgH="241200" progId="Equation.3">
                  <p:embed/>
                </p:oleObj>
              </mc:Choice>
              <mc:Fallback>
                <p:oleObj name="Equation" r:id="rId3" imgW="10540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22449"/>
                        <a:ext cx="54102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838449"/>
              </p:ext>
            </p:extLst>
          </p:nvPr>
        </p:nvGraphicFramePr>
        <p:xfrm>
          <a:off x="1981200" y="4187283"/>
          <a:ext cx="48006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Equation" r:id="rId5" imgW="749160" imgH="241200" progId="Equation.3">
                  <p:embed/>
                </p:oleObj>
              </mc:Choice>
              <mc:Fallback>
                <p:oleObj name="Equation" r:id="rId5" imgW="7491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87283"/>
                        <a:ext cx="4800600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90"/>
            <a:ext cx="6554867" cy="1524000"/>
          </a:xfrm>
        </p:spPr>
        <p:txBody>
          <a:bodyPr/>
          <a:lstStyle/>
          <a:p>
            <a:r>
              <a:rPr lang="en-US" dirty="0" smtClean="0"/>
              <a:t>Radioactivity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19267" cy="4114800"/>
          </a:xfrm>
        </p:spPr>
        <p:txBody>
          <a:bodyPr>
            <a:noAutofit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Radioactive  decay if k&gt;0 is</a:t>
            </a:r>
          </a:p>
          <a:p>
            <a:endParaRPr lang="en-US" sz="3500" dirty="0" smtClean="0">
              <a:solidFill>
                <a:schemeClr val="tx1"/>
              </a:solidFill>
            </a:endParaRPr>
          </a:p>
          <a:p>
            <a:endParaRPr lang="en-US" sz="3500" dirty="0" smtClean="0">
              <a:solidFill>
                <a:schemeClr val="tx1"/>
              </a:solidFill>
            </a:endParaRPr>
          </a:p>
          <a:p>
            <a:endParaRPr lang="en-US" sz="3500" dirty="0" smtClean="0">
              <a:solidFill>
                <a:schemeClr val="tx1"/>
              </a:solidFill>
            </a:endParaRPr>
          </a:p>
          <a:p>
            <a:r>
              <a:rPr lang="en-US" sz="3500" dirty="0" smtClean="0">
                <a:solidFill>
                  <a:schemeClr val="tx1"/>
                </a:solidFill>
              </a:rPr>
              <a:t>Note:Carbon-14 dating uses 5700 year half-life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769297"/>
              </p:ext>
            </p:extLst>
          </p:nvPr>
        </p:nvGraphicFramePr>
        <p:xfrm>
          <a:off x="2287667" y="1630865"/>
          <a:ext cx="51054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Equation" r:id="rId3" imgW="622080" imgH="241200" progId="Equation.3">
                  <p:embed/>
                </p:oleObj>
              </mc:Choice>
              <mc:Fallback>
                <p:oleObj name="Equation" r:id="rId3" imgW="6220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667" y="1630865"/>
                        <a:ext cx="5105400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90"/>
            <a:ext cx="6554867" cy="1524000"/>
          </a:xfrm>
        </p:spPr>
        <p:txBody>
          <a:bodyPr/>
          <a:lstStyle/>
          <a:p>
            <a:r>
              <a:rPr lang="en-US" dirty="0" smtClean="0"/>
              <a:t>Radioactivity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-76200"/>
            <a:ext cx="8419267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dirty="0" smtClean="0">
                <a:solidFill>
                  <a:schemeClr val="tx1"/>
                </a:solidFill>
              </a:rPr>
              <a:t>Half-life is time to decay to half the original amount and is equal to </a:t>
            </a:r>
            <a:endParaRPr lang="en-US" sz="3500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905582"/>
              </p:ext>
            </p:extLst>
          </p:nvPr>
        </p:nvGraphicFramePr>
        <p:xfrm>
          <a:off x="2819400" y="2667000"/>
          <a:ext cx="3276600" cy="3510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Equation" r:id="rId3" imgW="291960" imgH="393480" progId="Equation.3">
                  <p:embed/>
                </p:oleObj>
              </mc:Choice>
              <mc:Fallback>
                <p:oleObj name="Equation" r:id="rId3" imgW="291960" imgH="3934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667000"/>
                        <a:ext cx="3276600" cy="35106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008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43000" y="-1905000"/>
            <a:ext cx="6154713" cy="3124201"/>
          </a:xfrm>
        </p:spPr>
        <p:txBody>
          <a:bodyPr/>
          <a:lstStyle/>
          <a:p>
            <a:r>
              <a:rPr lang="en-US" dirty="0" smtClean="0"/>
              <a:t>remember when….	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7315200" cy="2743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We learned about antiderivatives and slope fields?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766" y="152400"/>
            <a:ext cx="6554867" cy="1524000"/>
          </a:xfrm>
        </p:spPr>
        <p:txBody>
          <a:bodyPr/>
          <a:lstStyle/>
          <a:p>
            <a:r>
              <a:rPr lang="en-US" dirty="0" smtClean="0"/>
              <a:t>Newton’s Law of Cooling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334000"/>
          </a:xfrm>
        </p:spPr>
        <p:txBody>
          <a:bodyPr>
            <a:noAutofit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The rate of temperature change is proportional to the difference between its temperature and that of its surroundings.  Applications?  Cooling off a can of pop, for example.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-1859"/>
            <a:ext cx="6554867" cy="1524000"/>
          </a:xfrm>
        </p:spPr>
        <p:txBody>
          <a:bodyPr/>
          <a:lstStyle/>
          <a:p>
            <a:r>
              <a:rPr lang="en-US" dirty="0" smtClean="0"/>
              <a:t>Newton’s Law of Cooling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077200" cy="3767670"/>
          </a:xfrm>
        </p:spPr>
        <p:txBody>
          <a:bodyPr/>
          <a:lstStyle/>
          <a:p>
            <a:r>
              <a:rPr lang="en-US" sz="3500" dirty="0" smtClean="0">
                <a:solidFill>
                  <a:schemeClr val="tx1"/>
                </a:solidFill>
              </a:rPr>
              <a:t>If T=temperature at time t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And T</a:t>
            </a:r>
            <a:r>
              <a:rPr lang="en-US" sz="3500" baseline="-25000" dirty="0" smtClean="0">
                <a:solidFill>
                  <a:schemeClr val="tx1"/>
                </a:solidFill>
              </a:rPr>
              <a:t>s</a:t>
            </a:r>
            <a:r>
              <a:rPr lang="en-US" sz="3500" dirty="0" smtClean="0">
                <a:solidFill>
                  <a:schemeClr val="tx1"/>
                </a:solidFill>
              </a:rPr>
              <a:t>=surrounding temperature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And T</a:t>
            </a:r>
            <a:r>
              <a:rPr lang="en-US" sz="3500" baseline="-25000" dirty="0" smtClean="0">
                <a:solidFill>
                  <a:schemeClr val="tx1"/>
                </a:solidFill>
              </a:rPr>
              <a:t>0</a:t>
            </a:r>
            <a:r>
              <a:rPr lang="en-US" sz="3500" dirty="0" smtClean="0">
                <a:solidFill>
                  <a:schemeClr val="tx1"/>
                </a:solidFill>
              </a:rPr>
              <a:t>=temperature at time t=0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838289"/>
              </p:ext>
            </p:extLst>
          </p:nvPr>
        </p:nvGraphicFramePr>
        <p:xfrm>
          <a:off x="914400" y="3733800"/>
          <a:ext cx="6781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Equation" r:id="rId3" imgW="1244520" imgH="241200" progId="Equation.3">
                  <p:embed/>
                </p:oleObj>
              </mc:Choice>
              <mc:Fallback>
                <p:oleObj name="Equation" r:id="rId3" imgW="124452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33800"/>
                        <a:ext cx="6781800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28600"/>
            <a:ext cx="8420934" cy="1524000"/>
          </a:xfrm>
        </p:spPr>
        <p:txBody>
          <a:bodyPr/>
          <a:lstStyle/>
          <a:p>
            <a:r>
              <a:rPr lang="en-US" dirty="0" smtClean="0"/>
              <a:t>Resistance Proportional to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-609600"/>
            <a:ext cx="83058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>
                <a:solidFill>
                  <a:schemeClr val="tx1"/>
                </a:solidFill>
              </a:rPr>
              <a:t>The assumption that resistance (like air resistance) is proportional to velocity can be written</a:t>
            </a:r>
          </a:p>
          <a:p>
            <a:pPr>
              <a:buNone/>
            </a:pPr>
            <a:endParaRPr lang="en-US" sz="35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500" dirty="0" smtClean="0">
                <a:solidFill>
                  <a:schemeClr val="tx1"/>
                </a:solidFill>
              </a:rPr>
              <a:t>Solution: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652521"/>
              </p:ext>
            </p:extLst>
          </p:nvPr>
        </p:nvGraphicFramePr>
        <p:xfrm>
          <a:off x="1905000" y="2247900"/>
          <a:ext cx="4038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5" name="Equation" r:id="rId3" imgW="901440" imgH="228600" progId="Equation.3">
                  <p:embed/>
                </p:oleObj>
              </mc:Choice>
              <mc:Fallback>
                <p:oleObj name="Equation" r:id="rId3" imgW="9014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47900"/>
                        <a:ext cx="40386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065897"/>
              </p:ext>
            </p:extLst>
          </p:nvPr>
        </p:nvGraphicFramePr>
        <p:xfrm>
          <a:off x="2209800" y="3369062"/>
          <a:ext cx="3991546" cy="2265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6" name="Equation" r:id="rId5" imgW="1066680" imgH="812520" progId="Equation.3">
                  <p:embed/>
                </p:oleObj>
              </mc:Choice>
              <mc:Fallback>
                <p:oleObj name="Equation" r:id="rId5" imgW="1066680" imgH="812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69062"/>
                        <a:ext cx="3991546" cy="22654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607295"/>
              </p:ext>
            </p:extLst>
          </p:nvPr>
        </p:nvGraphicFramePr>
        <p:xfrm>
          <a:off x="2438400" y="5508470"/>
          <a:ext cx="2481232" cy="1186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7" name="Equation" r:id="rId7" imgW="685800" imgH="266400" progId="Equation.3">
                  <p:embed/>
                </p:oleObj>
              </mc:Choice>
              <mc:Fallback>
                <p:oleObj name="Equation" r:id="rId7" imgW="685800" imgH="26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508470"/>
                        <a:ext cx="2481232" cy="118667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Exponential Population Growth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7200" dirty="0" smtClean="0"/>
              <a:t>Let’s read together from page 342 - 346</a:t>
            </a:r>
            <a:endParaRPr lang="en-US" sz="7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533400"/>
            <a:ext cx="4572000" cy="99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000" b="1" dirty="0" smtClean="0">
                <a:solidFill>
                  <a:schemeClr val="tx1"/>
                </a:solidFill>
              </a:rPr>
              <a:t>Homework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831" y="1509132"/>
            <a:ext cx="851116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dirty="0"/>
              <a:t>313(25, 27, 30, 33, 38, 39, 42, 45, 51, 52, 61</a:t>
            </a:r>
            <a:r>
              <a:rPr lang="en-US" sz="2900" dirty="0" smtClean="0"/>
              <a:t>)</a:t>
            </a:r>
          </a:p>
          <a:p>
            <a:r>
              <a:rPr lang="en-US" sz="2900" dirty="0" smtClean="0"/>
              <a:t>314 </a:t>
            </a:r>
            <a:r>
              <a:rPr lang="en-US" sz="2900" dirty="0"/>
              <a:t>(49, 53-55, 57, 62</a:t>
            </a:r>
            <a:r>
              <a:rPr lang="en-US" sz="2900" dirty="0" smtClean="0"/>
              <a:t>)</a:t>
            </a:r>
          </a:p>
          <a:p>
            <a:r>
              <a:rPr lang="en-US" sz="2900" dirty="0"/>
              <a:t>322(24-42 </a:t>
            </a:r>
            <a:r>
              <a:rPr lang="en-US" sz="2900" dirty="0" err="1"/>
              <a:t>mult</a:t>
            </a:r>
            <a:r>
              <a:rPr lang="en-US" sz="2900" dirty="0"/>
              <a:t> 3, 13, 23, 25</a:t>
            </a:r>
            <a:r>
              <a:rPr lang="en-US" sz="2900" dirty="0" smtClean="0"/>
              <a:t>)</a:t>
            </a:r>
          </a:p>
          <a:p>
            <a:r>
              <a:rPr lang="en-US" sz="2900" dirty="0"/>
              <a:t>Finish up yesterday’s work and do </a:t>
            </a:r>
            <a:r>
              <a:rPr lang="en-US" sz="2900" dirty="0" smtClean="0"/>
              <a:t>323 </a:t>
            </a:r>
            <a:r>
              <a:rPr lang="en-US" sz="2900" dirty="0"/>
              <a:t>(43, 44</a:t>
            </a:r>
            <a:r>
              <a:rPr lang="en-US" sz="2900" dirty="0" smtClean="0"/>
              <a:t>)</a:t>
            </a:r>
          </a:p>
          <a:p>
            <a:r>
              <a:rPr lang="en-US" sz="2900" dirty="0"/>
              <a:t>338(1-9odd,12,14</a:t>
            </a:r>
            <a:r>
              <a:rPr lang="en-US" sz="2900" dirty="0" smtClean="0"/>
              <a:t>)</a:t>
            </a:r>
          </a:p>
          <a:p>
            <a:r>
              <a:rPr lang="en-US" sz="2900" dirty="0"/>
              <a:t>338(15-33, </a:t>
            </a:r>
            <a:r>
              <a:rPr lang="en-US" sz="2900" dirty="0" err="1"/>
              <a:t>mult</a:t>
            </a:r>
            <a:r>
              <a:rPr lang="en-US" sz="2900" dirty="0"/>
              <a:t> 3</a:t>
            </a:r>
            <a:r>
              <a:rPr lang="en-US" sz="2900" dirty="0" smtClean="0"/>
              <a:t>)</a:t>
            </a:r>
          </a:p>
          <a:p>
            <a:r>
              <a:rPr lang="en-US" sz="2900" dirty="0"/>
              <a:t>358 (33, 34, 54</a:t>
            </a:r>
            <a:r>
              <a:rPr lang="en-US" sz="2900" dirty="0" smtClean="0"/>
              <a:t>) + 347(1-13,odd</a:t>
            </a:r>
            <a:r>
              <a:rPr lang="en-US" sz="2900" dirty="0"/>
              <a:t>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500" dirty="0"/>
          </a:p>
        </p:txBody>
      </p:sp>
      <p:sp>
        <p:nvSpPr>
          <p:cNvPr id="5" name="Rectangle 4"/>
          <p:cNvSpPr/>
          <p:nvPr/>
        </p:nvSpPr>
        <p:spPr>
          <a:xfrm>
            <a:off x="394938" y="1646368"/>
            <a:ext cx="228600" cy="228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1215" y="4343400"/>
            <a:ext cx="228600" cy="228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1215" y="3875990"/>
            <a:ext cx="228600" cy="228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1215" y="3408580"/>
            <a:ext cx="228600" cy="228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1215" y="2985000"/>
            <a:ext cx="228600" cy="228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1215" y="2590800"/>
            <a:ext cx="228600" cy="228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1215" y="2087084"/>
            <a:ext cx="228600" cy="228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4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6554867" cy="1524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Differential Equation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153400" cy="457200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Equation containing a derivative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Pointer:  Remember to separate the variables and then do the </a:t>
            </a:r>
            <a:r>
              <a:rPr lang="en-US" sz="4400" dirty="0" err="1" smtClean="0">
                <a:solidFill>
                  <a:schemeClr val="tx1"/>
                </a:solidFill>
              </a:rPr>
              <a:t>antiderivative</a:t>
            </a:r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And another pointer:  Don’t forget to C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-152400"/>
            <a:ext cx="6554867" cy="1524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Initial Value Problem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This is a problem where you are finding a function when you are given a derivative and an initial value.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This usually means you are given a point so that you can find the C after you do the </a:t>
            </a:r>
            <a:r>
              <a:rPr lang="en-US" sz="4000" dirty="0" err="1" smtClean="0">
                <a:solidFill>
                  <a:schemeClr val="tx1"/>
                </a:solidFill>
              </a:rPr>
              <a:t>antiderivative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-304800"/>
            <a:ext cx="6554867" cy="1524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What’s the difference?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04800" y="1524000"/>
            <a:ext cx="3949967" cy="3767667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Finding a </a:t>
            </a:r>
            <a:r>
              <a:rPr lang="en-US" sz="3600" i="1" dirty="0" smtClean="0">
                <a:solidFill>
                  <a:schemeClr val="tx1"/>
                </a:solidFill>
              </a:rPr>
              <a:t>particular solution</a:t>
            </a:r>
            <a:r>
              <a:rPr lang="en-US" sz="3600" dirty="0" smtClean="0">
                <a:solidFill>
                  <a:schemeClr val="tx1"/>
                </a:solidFill>
              </a:rPr>
              <a:t> for a certain initial condition is </a:t>
            </a:r>
            <a:r>
              <a:rPr lang="en-US" sz="3600" u="sng" dirty="0" smtClean="0">
                <a:solidFill>
                  <a:schemeClr val="tx1"/>
                </a:solidFill>
              </a:rPr>
              <a:t>solving the initial value problem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825594" y="1600200"/>
            <a:ext cx="3948238" cy="37592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Finding EVERY function that satisfies a differential equation is</a:t>
            </a:r>
            <a:r>
              <a:rPr lang="en-US" sz="3600" u="sng" dirty="0" smtClean="0">
                <a:solidFill>
                  <a:schemeClr val="tx1"/>
                </a:solidFill>
              </a:rPr>
              <a:t> solving the differential equation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24445" y="-228600"/>
            <a:ext cx="6554867" cy="1524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Slope Field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3340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A slope field is the graph of the curve at a bunch of different points, each with its own initial condition.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11489" y="0"/>
            <a:ext cx="6554867" cy="1524000"/>
          </a:xfrm>
        </p:spPr>
        <p:txBody>
          <a:bodyPr/>
          <a:lstStyle/>
          <a:p>
            <a:r>
              <a:rPr lang="en-US" dirty="0" smtClean="0"/>
              <a:t>Indefinite Integral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486829"/>
            <a:ext cx="8153400" cy="3767670"/>
          </a:xfrm>
          <a:noFill/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Has no integration limits</a:t>
            </a:r>
          </a:p>
          <a:p>
            <a:r>
              <a:rPr lang="en-US" sz="6000" dirty="0" smtClean="0">
                <a:solidFill>
                  <a:schemeClr val="tx1"/>
                </a:solidFill>
              </a:rPr>
              <a:t>Has +C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-143107"/>
            <a:ext cx="6554867" cy="1524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Constant Multiple Rule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298712"/>
              </p:ext>
            </p:extLst>
          </p:nvPr>
        </p:nvGraphicFramePr>
        <p:xfrm>
          <a:off x="16727" y="1371600"/>
          <a:ext cx="906087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1384200" imgH="279360" progId="Equation.3">
                  <p:embed/>
                </p:oleObj>
              </mc:Choice>
              <mc:Fallback>
                <p:oleObj name="Equation" r:id="rId3" imgW="1384200" imgH="27936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27" y="1371600"/>
                        <a:ext cx="9060873" cy="182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6554867" cy="1524000"/>
          </a:xfrm>
        </p:spPr>
        <p:txBody>
          <a:bodyPr/>
          <a:lstStyle/>
          <a:p>
            <a:r>
              <a:rPr lang="en-US" dirty="0" smtClean="0"/>
              <a:t>Sum and Difference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90" y="3907365"/>
            <a:ext cx="8655050" cy="3767670"/>
          </a:xfrm>
        </p:spPr>
        <p:txBody>
          <a:bodyPr/>
          <a:lstStyle/>
          <a:p>
            <a:r>
              <a:rPr lang="en-US" sz="3500" dirty="0" smtClean="0">
                <a:solidFill>
                  <a:schemeClr val="tx1"/>
                </a:solidFill>
              </a:rPr>
              <a:t>Note:  This is not products or quotients!!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516719"/>
              </p:ext>
            </p:extLst>
          </p:nvPr>
        </p:nvGraphicFramePr>
        <p:xfrm>
          <a:off x="187790" y="1828800"/>
          <a:ext cx="86550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3" imgW="2438280" imgH="279360" progId="Equation.3">
                  <p:embed/>
                </p:oleObj>
              </mc:Choice>
              <mc:Fallback>
                <p:oleObj name="Equation" r:id="rId3" imgW="243828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790" y="1828800"/>
                        <a:ext cx="86550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533</TotalTime>
  <Words>489</Words>
  <Application>Microsoft Office PowerPoint</Application>
  <PresentationFormat>On-screen Show (4:3)</PresentationFormat>
  <Paragraphs>73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Cambria Math</vt:lpstr>
      <vt:lpstr>Century Gothic</vt:lpstr>
      <vt:lpstr>Wingdings 3</vt:lpstr>
      <vt:lpstr>Slice</vt:lpstr>
      <vt:lpstr>Equation</vt:lpstr>
      <vt:lpstr>Chapter 6 PowerPoint </vt:lpstr>
      <vt:lpstr>remember when…. </vt:lpstr>
      <vt:lpstr>Differential Equation</vt:lpstr>
      <vt:lpstr>Initial Value Problem</vt:lpstr>
      <vt:lpstr>What’s the difference?</vt:lpstr>
      <vt:lpstr>Slope Field</vt:lpstr>
      <vt:lpstr>Indefinite Integral</vt:lpstr>
      <vt:lpstr>Constant Multiple Rule</vt:lpstr>
      <vt:lpstr>Sum and Difference Rule</vt:lpstr>
      <vt:lpstr>Let me show you</vt:lpstr>
      <vt:lpstr>Integration by Substitution </vt:lpstr>
      <vt:lpstr>Separable Differential Equations</vt:lpstr>
      <vt:lpstr>Exponential Growth and Decay</vt:lpstr>
      <vt:lpstr>Initial condition:  y=y0 when t=0</vt:lpstr>
      <vt:lpstr>y=Aekt</vt:lpstr>
      <vt:lpstr>Law of Exponential Change</vt:lpstr>
      <vt:lpstr>Compound Interest</vt:lpstr>
      <vt:lpstr>Radioactivity</vt:lpstr>
      <vt:lpstr>Radioactivity</vt:lpstr>
      <vt:lpstr>Newton’s Law of Cooling</vt:lpstr>
      <vt:lpstr>Newton’s Law of Cooling </vt:lpstr>
      <vt:lpstr>Resistance Proportional to Velocity</vt:lpstr>
      <vt:lpstr>Exponential Population Growth Model</vt:lpstr>
      <vt:lpstr>PowerPoint Presentation</vt:lpstr>
    </vt:vector>
  </TitlesOfParts>
  <Company>Memphis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Ah, remember when….?</dc:title>
  <dc:creator>Staff</dc:creator>
  <cp:lastModifiedBy>Sarah Grewe</cp:lastModifiedBy>
  <cp:revision>49</cp:revision>
  <dcterms:created xsi:type="dcterms:W3CDTF">2009-02-17T19:17:18Z</dcterms:created>
  <dcterms:modified xsi:type="dcterms:W3CDTF">2018-03-15T11:23:31Z</dcterms:modified>
</cp:coreProperties>
</file>